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68" r:id="rId16"/>
    <p:sldId id="266" r:id="rId17"/>
    <p:sldId id="269" r:id="rId18"/>
    <p:sldId id="257" r:id="rId19"/>
    <p:sldId id="273" r:id="rId20"/>
    <p:sldId id="274" r:id="rId21"/>
    <p:sldId id="272" r:id="rId22"/>
    <p:sldId id="258" r:id="rId23"/>
    <p:sldId id="270" r:id="rId24"/>
    <p:sldId id="259" r:id="rId25"/>
    <p:sldId id="260" r:id="rId26"/>
    <p:sldId id="261" r:id="rId27"/>
    <p:sldId id="262" r:id="rId28"/>
    <p:sldId id="263" r:id="rId29"/>
    <p:sldId id="291" r:id="rId30"/>
    <p:sldId id="264" r:id="rId31"/>
    <p:sldId id="265" r:id="rId32"/>
    <p:sldId id="267" r:id="rId33"/>
    <p:sldId id="275" r:id="rId34"/>
    <p:sldId id="276" r:id="rId35"/>
    <p:sldId id="277" r:id="rId36"/>
    <p:sldId id="27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4" autoAdjust="0"/>
    <p:restoredTop sz="94660"/>
  </p:normalViewPr>
  <p:slideViewPr>
    <p:cSldViewPr>
      <p:cViewPr>
        <p:scale>
          <a:sx n="76" d="100"/>
          <a:sy n="76" d="100"/>
        </p:scale>
        <p:origin x="-1254" y="-6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ADABBCC8-158A-4595-A189-CCE4741508EF}" type="datetimeFigureOut">
              <a:rPr lang="en-US" smtClean="0"/>
              <a:t>1/14/2014</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1/14/2014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1/14/2014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1/14/2014</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ADABBCC8-158A-4595-A189-CCE4741508EF}" type="datetimeFigureOut">
              <a:rPr lang="en-US" smtClean="0"/>
              <a:t>1/14/2014</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533B46E-0300-47C0-93FA-5502F8141F42}"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ADABBCC8-158A-4595-A189-CCE4741508EF}" type="datetimeFigureOut">
              <a:rPr lang="en-US" smtClean="0"/>
              <a:t>1/14/2014</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ADABBCC8-158A-4595-A189-CCE4741508EF}" type="datetimeFigureOut">
              <a:rPr lang="en-US" smtClean="0"/>
              <a:t>1/14/2014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533B46E-0300-47C0-93FA-5502F8141F42}"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DABBCC8-158A-4595-A189-CCE4741508EF}" type="datetimeFigureOut">
              <a:rPr lang="en-US" smtClean="0"/>
              <a:t>1/14/2014</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DABBCC8-158A-4595-A189-CCE4741508EF}" type="datetimeFigureOut">
              <a:rPr lang="en-US" smtClean="0"/>
              <a:t>1/14/2014</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1/14/2014</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ADABBCC8-158A-4595-A189-CCE4741508EF}" type="datetimeFigureOut">
              <a:rPr lang="en-US" smtClean="0"/>
              <a:t>1/14/2014</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DABBCC8-158A-4595-A189-CCE4741508EF}" type="datetimeFigureOut">
              <a:rPr lang="en-US" smtClean="0"/>
              <a:t>1/14/2014</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533B46E-0300-47C0-93FA-5502F8141F42}"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youtube.com/watch?v=udtBpQpmcYk"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400" dirty="0">
                <a:latin typeface="Berlin Sans FB" pitchFamily="34" charset="0"/>
                <a:cs typeface="Aparajita" pitchFamily="34" charset="0"/>
              </a:rPr>
              <a:t>Steel, Savagery, Plague, and </a:t>
            </a:r>
            <a:r>
              <a:rPr lang="en-US" sz="2400" dirty="0" smtClean="0">
                <a:latin typeface="Berlin Sans FB" pitchFamily="34" charset="0"/>
                <a:cs typeface="Aparajita" pitchFamily="34" charset="0"/>
              </a:rPr>
              <a:t>DOMESTICATED </a:t>
            </a:r>
            <a:r>
              <a:rPr lang="en-US" sz="2400" dirty="0">
                <a:latin typeface="Berlin Sans FB" pitchFamily="34" charset="0"/>
                <a:cs typeface="Aparajita" pitchFamily="34" charset="0"/>
              </a:rPr>
              <a:t>Animals: How Europeans Conquered </a:t>
            </a:r>
            <a:r>
              <a:rPr lang="en-US" sz="2400" dirty="0" smtClean="0">
                <a:latin typeface="Berlin Sans FB" pitchFamily="34" charset="0"/>
                <a:cs typeface="Aparajita" pitchFamily="34" charset="0"/>
              </a:rPr>
              <a:t>the ancient civilizations of America and created a “New World.”</a:t>
            </a:r>
            <a:r>
              <a:rPr lang="en-US" sz="2400" dirty="0">
                <a:latin typeface="Berlin Sans FB" pitchFamily="34" charset="0"/>
                <a:cs typeface="Aparajita" pitchFamily="34" charset="0"/>
              </a:rPr>
              <a:t/>
            </a:r>
            <a:br>
              <a:rPr lang="en-US" sz="2400" dirty="0">
                <a:latin typeface="Berlin Sans FB" pitchFamily="34" charset="0"/>
                <a:cs typeface="Aparajita" pitchFamily="34" charset="0"/>
              </a:rPr>
            </a:br>
            <a:endParaRPr lang="en-US" sz="2400" dirty="0">
              <a:latin typeface="Berlin Sans FB" pitchFamily="34" charset="0"/>
              <a:cs typeface="Aparajita" pitchFamily="34" charset="0"/>
            </a:endParaRPr>
          </a:p>
        </p:txBody>
      </p:sp>
      <p:sp>
        <p:nvSpPr>
          <p:cNvPr id="3" name="Subtitle 2"/>
          <p:cNvSpPr>
            <a:spLocks noGrp="1"/>
          </p:cNvSpPr>
          <p:nvPr>
            <p:ph type="subTitle" idx="1"/>
          </p:nvPr>
        </p:nvSpPr>
        <p:spPr/>
        <p:txBody>
          <a:bodyPr/>
          <a:lstStyle/>
          <a:p>
            <a:r>
              <a:rPr lang="en-US" dirty="0" smtClean="0">
                <a:latin typeface="Berlin Sans FB" pitchFamily="34" charset="0"/>
                <a:cs typeface="Aparajita" pitchFamily="34" charset="0"/>
              </a:rPr>
              <a:t>The Conquistadors Pursuit of God, Gold, and Glory</a:t>
            </a:r>
            <a:endParaRPr lang="en-US" dirty="0">
              <a:latin typeface="Berlin Sans FB" pitchFamily="34" charset="0"/>
              <a:cs typeface="Aparajita"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914400"/>
            <a:ext cx="3849178" cy="278968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81000"/>
            <a:ext cx="3332827" cy="3670554"/>
          </a:xfrm>
          <a:prstGeom prst="rect">
            <a:avLst/>
          </a:prstGeom>
        </p:spPr>
      </p:pic>
    </p:spTree>
    <p:extLst>
      <p:ext uri="{BB962C8B-B14F-4D97-AF65-F5344CB8AC3E}">
        <p14:creationId xmlns:p14="http://schemas.microsoft.com/office/powerpoint/2010/main" val="6871935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Probably False…</a:t>
            </a:r>
            <a:endParaRPr lang="en-US" dirty="0"/>
          </a:p>
        </p:txBody>
      </p:sp>
      <p:sp>
        <p:nvSpPr>
          <p:cNvPr id="3" name="Text Placeholder 2"/>
          <p:cNvSpPr>
            <a:spLocks noGrp="1"/>
          </p:cNvSpPr>
          <p:nvPr>
            <p:ph type="body" idx="2"/>
          </p:nvPr>
        </p:nvSpPr>
        <p:spPr>
          <a:xfrm>
            <a:off x="228600" y="304800"/>
            <a:ext cx="4343400" cy="5181600"/>
          </a:xfrm>
        </p:spPr>
        <p:txBody>
          <a:bodyPr>
            <a:noAutofit/>
          </a:bodyPr>
          <a:lstStyle/>
          <a:p>
            <a:r>
              <a:rPr lang="en-US" sz="1600" dirty="0" smtClean="0">
                <a:latin typeface="Berlin Sans FB" pitchFamily="34" charset="0"/>
              </a:rPr>
              <a:t>We know that Africans were brought into Jamestown in 1619.  Whether or not these individuals were enslaved is less obvious, though.  Remember that there was no slavery in England.  Slavery in America was an invention of American colonists, and it was peculiar version of slavery historically.  Slavery had been around for a long, long time.  China, the Greeks, the Romans, and a plethora of African culture all practiced slavery.  However, slavery in America came to mean something slightly different: race-based, hereditary slavery. </a:t>
            </a:r>
          </a:p>
          <a:p>
            <a:r>
              <a:rPr lang="en-US" sz="1600" dirty="0" smtClean="0">
                <a:latin typeface="Berlin Sans FB" pitchFamily="34" charset="0"/>
              </a:rPr>
              <a:t>In 1619, none of the rules regarding slavery had been established.  Indeed, most of the servants who came to Virginia signed four to seven year contracts.  If they lived, they became freeholders.  Based on the large population of free blacks in Virginia – on the Eastern Shore, and in Portsmouth and Norfolk by the 1700s – we may conclude that at least some of these individuals were liberated.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24400" y="228600"/>
            <a:ext cx="3505200" cy="5302875"/>
          </a:xfrm>
        </p:spPr>
      </p:pic>
    </p:spTree>
    <p:extLst>
      <p:ext uri="{BB962C8B-B14F-4D97-AF65-F5344CB8AC3E}">
        <p14:creationId xmlns:p14="http://schemas.microsoft.com/office/powerpoint/2010/main" val="15041695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Definitely true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00600"/>
          </a:xfrm>
        </p:spPr>
        <p:txBody>
          <a:bodyPr>
            <a:noAutofit/>
          </a:bodyPr>
          <a:lstStyle/>
          <a:p>
            <a:r>
              <a:rPr lang="en-US" sz="1600" dirty="0" smtClean="0">
                <a:latin typeface="Berlin Sans FB" pitchFamily="34" charset="0"/>
              </a:rPr>
              <a:t>It is believed that over ten million indigenous people populated the continents of North and South America before the arrival of Columbus.  Within 100 years, ninety percent of these people had died from disease.  Virgin soil epidemics devastated the population of the Americas.  With each new disease, perhaps ninety percent of the population was infected with a deadly pathogen.  Of those infected, ninety percent might die.  Four out of five people in a society might pass away from each disease which was introduced to the society.  When wave after wave of these virgin soil epidemics came through, the nursing and medical professions in a culture collapsed, and chaos often ensued.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44965"/>
            <a:ext cx="5340350" cy="4129870"/>
          </a:xfrm>
        </p:spPr>
      </p:pic>
    </p:spTree>
    <p:extLst>
      <p:ext uri="{BB962C8B-B14F-4D97-AF65-F5344CB8AC3E}">
        <p14:creationId xmlns:p14="http://schemas.microsoft.com/office/powerpoint/2010/main" val="1628801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lstStyle/>
          <a:p>
            <a:r>
              <a:rPr lang="en-US" dirty="0" smtClean="0">
                <a:latin typeface="Berlin Sans FB" pitchFamily="34" charset="0"/>
              </a:rPr>
              <a:t>We tend to think of the gun as the decisive weapon which gave Europeans an advantage in their encounters with indigenous peoples of the Americas.  However, the story is not that simple.  Remember that “guns” were not the same weapons that they are today.  The harquebus was an impressive weapon to the indigenous people of North America – as it was to the Spaniards.  However, it was not always the most functional weapon.  It had to be loaded and fired carefully, and it was frightfully inaccurate and time consuming to use.  Not the ideal weapon for frantic exchanges in hand to hand combat.  Far better for the Europeans: war animals like mastiffs and horses, steel swords, and armor.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68965" y="609600"/>
            <a:ext cx="4213035" cy="4870560"/>
          </a:xfrm>
        </p:spPr>
      </p:pic>
    </p:spTree>
    <p:extLst>
      <p:ext uri="{BB962C8B-B14F-4D97-AF65-F5344CB8AC3E}">
        <p14:creationId xmlns:p14="http://schemas.microsoft.com/office/powerpoint/2010/main" val="32229535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Berlin Sans FB" pitchFamily="34" charset="0"/>
              </a:rPr>
              <a:t>true</a:t>
            </a:r>
            <a:endParaRPr lang="en-US" dirty="0">
              <a:latin typeface="Berlin Sans FB"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616262"/>
            <a:ext cx="3888668" cy="4708338"/>
          </a:xfrm>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55892" y="1600200"/>
            <a:ext cx="3928015" cy="4724400"/>
          </a:xfrm>
        </p:spPr>
      </p:pic>
    </p:spTree>
    <p:extLst>
      <p:ext uri="{BB962C8B-B14F-4D97-AF65-F5344CB8AC3E}">
        <p14:creationId xmlns:p14="http://schemas.microsoft.com/office/powerpoint/2010/main" val="3230134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l"/>
            <a:r>
              <a:rPr lang="en-US" dirty="0" smtClean="0"/>
              <a:t>Guns, Germs, and Steel: The decisive advantages for Europeans during the first contact…</a:t>
            </a:r>
            <a:endParaRPr lang="en-US" dirty="0"/>
          </a:p>
        </p:txBody>
      </p:sp>
    </p:spTree>
    <p:extLst>
      <p:ext uri="{BB962C8B-B14F-4D97-AF65-F5344CB8AC3E}">
        <p14:creationId xmlns:p14="http://schemas.microsoft.com/office/powerpoint/2010/main" val="844183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Motivation for European exploration</a:t>
            </a:r>
            <a:endParaRPr lang="en-US" dirty="0">
              <a:latin typeface="Berlin Sans FB" pitchFamily="34" charset="0"/>
            </a:endParaRPr>
          </a:p>
        </p:txBody>
      </p:sp>
      <p:sp>
        <p:nvSpPr>
          <p:cNvPr id="6" name="Text Placeholder 5"/>
          <p:cNvSpPr>
            <a:spLocks noGrp="1"/>
          </p:cNvSpPr>
          <p:nvPr>
            <p:ph type="body" idx="1"/>
          </p:nvPr>
        </p:nvSpPr>
        <p:spPr/>
        <p:txBody>
          <a:bodyPr>
            <a:normAutofit/>
          </a:bodyPr>
          <a:lstStyle/>
          <a:p>
            <a:r>
              <a:rPr lang="en-US" dirty="0" smtClean="0">
                <a:latin typeface="Berlin Sans FB" pitchFamily="34" charset="0"/>
              </a:rPr>
              <a:t>Cultural Influence of the Vikings</a:t>
            </a:r>
            <a:endParaRPr lang="en-US" dirty="0">
              <a:latin typeface="Berlin Sans FB" pitchFamily="34" charset="0"/>
            </a:endParaRPr>
          </a:p>
        </p:txBody>
      </p:sp>
      <p:sp>
        <p:nvSpPr>
          <p:cNvPr id="8" name="Text Placeholder 7"/>
          <p:cNvSpPr>
            <a:spLocks noGrp="1"/>
          </p:cNvSpPr>
          <p:nvPr>
            <p:ph type="body" sz="half" idx="3"/>
          </p:nvPr>
        </p:nvSpPr>
        <p:spPr/>
        <p:txBody>
          <a:bodyPr/>
          <a:lstStyle/>
          <a:p>
            <a:r>
              <a:rPr lang="en-US" dirty="0" smtClean="0">
                <a:latin typeface="Berlin Sans FB" pitchFamily="34" charset="0"/>
              </a:rPr>
              <a:t>Cultural influence of crusades</a:t>
            </a:r>
            <a:endParaRPr lang="en-US" dirty="0">
              <a:latin typeface="Berlin Sans FB" pitchFamily="34" charset="0"/>
            </a:endParaRPr>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7200" y="1371600"/>
            <a:ext cx="3657600" cy="3914862"/>
          </a:xfr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495800" y="1524000"/>
            <a:ext cx="4289425" cy="3436215"/>
          </a:xfrm>
        </p:spPr>
      </p:pic>
    </p:spTree>
    <p:extLst>
      <p:ext uri="{BB962C8B-B14F-4D97-AF65-F5344CB8AC3E}">
        <p14:creationId xmlns:p14="http://schemas.microsoft.com/office/powerpoint/2010/main" val="2184710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Reasons for European Exploration – Portugal and Spain</a:t>
            </a:r>
            <a:endParaRPr lang="en-US" b="0" dirty="0">
              <a:latin typeface="Berlin Sans FB" pitchFamily="34" charset="0"/>
            </a:endParaRPr>
          </a:p>
        </p:txBody>
      </p:sp>
      <p:sp>
        <p:nvSpPr>
          <p:cNvPr id="4" name="Text Placeholder 3"/>
          <p:cNvSpPr>
            <a:spLocks noGrp="1"/>
          </p:cNvSpPr>
          <p:nvPr>
            <p:ph type="body" idx="2"/>
          </p:nvPr>
        </p:nvSpPr>
        <p:spPr/>
        <p:txBody>
          <a:bodyPr>
            <a:normAutofit/>
          </a:bodyPr>
          <a:lstStyle/>
          <a:p>
            <a:r>
              <a:rPr lang="en-US" dirty="0" smtClean="0">
                <a:latin typeface="Berlin Sans FB" pitchFamily="34" charset="0"/>
              </a:rPr>
              <a:t>Simple geography played a role in motivating Spanish and Portuguese traders.  At the Western periphery of Europe, Spain and Portugal were as far removed from the trade routes of the Ottoman Empire as any nations could be; accordingly, costs were high.  To avoid paying Italian and Arab middle men high costs, Spain and Portugal sought a direct rout to Asian markets. </a:t>
            </a:r>
          </a:p>
          <a:p>
            <a:pPr marL="285750" indent="-285750">
              <a:buFont typeface="Arial" pitchFamily="34" charset="0"/>
              <a:buChar char="•"/>
            </a:pPr>
            <a:r>
              <a:rPr lang="en-US" dirty="0" smtClean="0">
                <a:latin typeface="Berlin Sans FB" pitchFamily="34" charset="0"/>
              </a:rPr>
              <a:t>Prospects of gold in Africa.</a:t>
            </a:r>
          </a:p>
          <a:p>
            <a:pPr marL="285750" indent="-285750">
              <a:buFont typeface="Arial" pitchFamily="34" charset="0"/>
              <a:buChar char="•"/>
            </a:pPr>
            <a:r>
              <a:rPr lang="en-US" dirty="0" smtClean="0">
                <a:latin typeface="Berlin Sans FB" pitchFamily="34" charset="0"/>
              </a:rPr>
              <a:t>The desire to obtain goods at lower prices.</a:t>
            </a:r>
          </a:p>
          <a:p>
            <a:pPr marL="285750" indent="-285750">
              <a:buFont typeface="Arial" pitchFamily="34" charset="0"/>
              <a:buChar char="•"/>
            </a:pPr>
            <a:r>
              <a:rPr lang="en-US" dirty="0" smtClean="0">
                <a:latin typeface="Berlin Sans FB" pitchFamily="34" charset="0"/>
              </a:rPr>
              <a:t>Improvements in art,  mapping,  navigation and shipbuilding.</a:t>
            </a:r>
          </a:p>
          <a:p>
            <a:pPr marL="285750" indent="-285750">
              <a:buFont typeface="Arial" pitchFamily="34" charset="0"/>
              <a:buChar char="•"/>
            </a:pPr>
            <a:r>
              <a:rPr lang="en-US" dirty="0" smtClean="0">
                <a:latin typeface="Berlin Sans FB" pitchFamily="34" charset="0"/>
              </a:rPr>
              <a:t>Government encouragement by Henry “the Navigator” in Portugal.</a:t>
            </a:r>
          </a:p>
          <a:p>
            <a:pPr marL="285750" indent="-285750">
              <a:buFont typeface="Arial" pitchFamily="34" charset="0"/>
              <a:buChar char="•"/>
            </a:pPr>
            <a:endParaRPr lang="en-US"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75050" y="960471"/>
            <a:ext cx="5340350" cy="4098857"/>
          </a:xfrm>
        </p:spPr>
      </p:pic>
    </p:spTree>
    <p:extLst>
      <p:ext uri="{BB962C8B-B14F-4D97-AF65-F5344CB8AC3E}">
        <p14:creationId xmlns:p14="http://schemas.microsoft.com/office/powerpoint/2010/main" val="28165545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867400"/>
            <a:ext cx="8458200" cy="520700"/>
          </a:xfrm>
        </p:spPr>
        <p:txBody>
          <a:bodyPr/>
          <a:lstStyle/>
          <a:p>
            <a:r>
              <a:rPr lang="en-US" b="0" dirty="0" smtClean="0">
                <a:latin typeface="Berlin Sans FB" pitchFamily="34" charset="0"/>
              </a:rPr>
              <a:t>Portuguese exploration and trade in Africa, before 1500</a:t>
            </a:r>
            <a:endParaRPr lang="en-US" b="0" dirty="0">
              <a:latin typeface="Berlin Sans FB" pitchFamily="34" charset="0"/>
            </a:endParaRPr>
          </a:p>
        </p:txBody>
      </p:sp>
      <p:sp>
        <p:nvSpPr>
          <p:cNvPr id="9" name="Text Placeholder 8"/>
          <p:cNvSpPr>
            <a:spLocks noGrp="1"/>
          </p:cNvSpPr>
          <p:nvPr>
            <p:ph type="body" idx="2"/>
          </p:nvPr>
        </p:nvSpPr>
        <p:spPr>
          <a:xfrm>
            <a:off x="152400" y="304800"/>
            <a:ext cx="3505200" cy="5791200"/>
          </a:xfrm>
        </p:spPr>
        <p:txBody>
          <a:bodyPr>
            <a:normAutofit/>
          </a:bodyPr>
          <a:lstStyle/>
          <a:p>
            <a:r>
              <a:rPr lang="en-US" sz="1600" dirty="0" smtClean="0">
                <a:latin typeface="Berlin Sans FB" pitchFamily="34" charset="0"/>
              </a:rPr>
              <a:t>Starting in the early 1400s, the Portuguese began investing in navigation and shipbuilding.  Prince Henry “the Navigator” was critical to this process.  By 1487, </a:t>
            </a:r>
            <a:r>
              <a:rPr lang="en-US" sz="1600" dirty="0" err="1" smtClean="0">
                <a:latin typeface="Berlin Sans FB" pitchFamily="34" charset="0"/>
              </a:rPr>
              <a:t>Bartholomeu</a:t>
            </a:r>
            <a:r>
              <a:rPr lang="en-US" sz="1600" dirty="0" smtClean="0">
                <a:latin typeface="Berlin Sans FB" pitchFamily="34" charset="0"/>
              </a:rPr>
              <a:t> Dias had sailed to the Southern tip of Africa.  Ten years later Vasco de Gama completed the mission, sailing all the way to India.  But in 1492, Christopher Columbus had made an even greater discovery by sailing West to the “Indies.”  Confident that the world was round (as most sailors were at this point in history) he sailed directly west and into the Americas, setting an ecological, environmental, economic, social, and cultural revolution into motion, the likes of which he could never have anticipated, controlled, or changed once it began. </a:t>
            </a:r>
            <a:endParaRPr lang="en-US" sz="1600" dirty="0">
              <a:latin typeface="Berlin Sans FB"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4572" y="609600"/>
            <a:ext cx="5270978" cy="3810000"/>
          </a:xfrm>
        </p:spPr>
      </p:pic>
    </p:spTree>
    <p:extLst>
      <p:ext uri="{BB962C8B-B14F-4D97-AF65-F5344CB8AC3E}">
        <p14:creationId xmlns:p14="http://schemas.microsoft.com/office/powerpoint/2010/main" val="39590322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cs typeface="Aparajita" pitchFamily="34" charset="0"/>
              </a:rPr>
              <a:t>Pre-Columbian America</a:t>
            </a:r>
            <a:endParaRPr lang="en-US" dirty="0">
              <a:latin typeface="Berlin Sans FB" pitchFamily="34" charset="0"/>
              <a:cs typeface="Aparajita" pitchFamily="34" charset="0"/>
            </a:endParaRPr>
          </a:p>
        </p:txBody>
      </p:sp>
      <p:sp>
        <p:nvSpPr>
          <p:cNvPr id="3" name="Content Placeholder 2"/>
          <p:cNvSpPr>
            <a:spLocks noGrp="1"/>
          </p:cNvSpPr>
          <p:nvPr>
            <p:ph idx="1"/>
          </p:nvPr>
        </p:nvSpPr>
        <p:spPr/>
        <p:txBody>
          <a:bodyPr>
            <a:normAutofit lnSpcReduction="10000"/>
          </a:bodyPr>
          <a:lstStyle/>
          <a:p>
            <a:r>
              <a:rPr lang="en-US" dirty="0" smtClean="0">
                <a:latin typeface="Berlin Sans FB" pitchFamily="34" charset="0"/>
              </a:rPr>
              <a:t>Before the accidental discovery of the Americas by Columbus in 1492, major American civilizations had already been established at Cahokia (central North American mound builders) present-day Mexico (the Aztecs and Mayans) and Peru (the Incan Empire).  </a:t>
            </a:r>
          </a:p>
          <a:p>
            <a:r>
              <a:rPr lang="en-US" dirty="0" smtClean="0">
                <a:latin typeface="Berlin Sans FB" pitchFamily="34" charset="0"/>
              </a:rPr>
              <a:t>Not only were these peoples advanced in their technological expertise, but also, they were enormous population centers. </a:t>
            </a:r>
          </a:p>
        </p:txBody>
      </p:sp>
    </p:spTree>
    <p:extLst>
      <p:ext uri="{BB962C8B-B14F-4D97-AF65-F5344CB8AC3E}">
        <p14:creationId xmlns:p14="http://schemas.microsoft.com/office/powerpoint/2010/main" val="3933406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Cahokia Mounds</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1618424" y="1554163"/>
            <a:ext cx="6059552" cy="4525962"/>
          </a:xfrm>
        </p:spPr>
      </p:pic>
    </p:spTree>
    <p:extLst>
      <p:ext uri="{BB962C8B-B14F-4D97-AF65-F5344CB8AC3E}">
        <p14:creationId xmlns:p14="http://schemas.microsoft.com/office/powerpoint/2010/main" val="1195717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4800" y="4267200"/>
            <a:ext cx="8686800" cy="457200"/>
          </a:xfrm>
        </p:spPr>
        <p:txBody>
          <a:bodyPr/>
          <a:lstStyle/>
          <a:p>
            <a:r>
              <a:rPr lang="en-US" dirty="0" smtClean="0">
                <a:latin typeface="Berlin Sans FB" panose="020E0602020502020306" pitchFamily="34" charset="0"/>
              </a:rPr>
              <a:t>What we believe we know about history influences our interpretation of events.</a:t>
            </a:r>
            <a:endParaRPr lang="en-US" dirty="0">
              <a:latin typeface="Berlin Sans FB" panose="020E0602020502020306" pitchFamily="34" charset="0"/>
            </a:endParaRPr>
          </a:p>
        </p:txBody>
      </p:sp>
      <p:sp>
        <p:nvSpPr>
          <p:cNvPr id="4" name="Title 3"/>
          <p:cNvSpPr>
            <a:spLocks noGrp="1"/>
          </p:cNvSpPr>
          <p:nvPr>
            <p:ph type="title"/>
          </p:nvPr>
        </p:nvSpPr>
        <p:spPr/>
        <p:txBody>
          <a:bodyPr>
            <a:normAutofit/>
          </a:bodyPr>
          <a:lstStyle/>
          <a:p>
            <a:r>
              <a:rPr lang="en-US" dirty="0" smtClean="0">
                <a:latin typeface="Berlin Sans FB" panose="020E0602020502020306" pitchFamily="34" charset="0"/>
              </a:rPr>
              <a:t>True or false Activity: presumptions </a:t>
            </a:r>
            <a:endParaRPr lang="en-US" dirty="0">
              <a:latin typeface="Berlin Sans FB" panose="020E0602020502020306" pitchFamily="34" charset="0"/>
            </a:endParaRPr>
          </a:p>
        </p:txBody>
      </p:sp>
    </p:spTree>
    <p:extLst>
      <p:ext uri="{BB962C8B-B14F-4D97-AF65-F5344CB8AC3E}">
        <p14:creationId xmlns:p14="http://schemas.microsoft.com/office/powerpoint/2010/main" val="24165846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latin typeface="Berlin Sans FB" pitchFamily="34" charset="0"/>
              </a:rPr>
              <a:t>woodhenge</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8424" y="1554163"/>
            <a:ext cx="6059552" cy="4525962"/>
          </a:xfrm>
        </p:spPr>
      </p:pic>
    </p:spTree>
    <p:extLst>
      <p:ext uri="{BB962C8B-B14F-4D97-AF65-F5344CB8AC3E}">
        <p14:creationId xmlns:p14="http://schemas.microsoft.com/office/powerpoint/2010/main" val="2834374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anose="020E0602020502020306" pitchFamily="34" charset="0"/>
              </a:rPr>
              <a:t>The Aztecs</a:t>
            </a:r>
            <a:endParaRPr lang="en-US" dirty="0">
              <a:latin typeface="Berlin Sans FB" panose="020E0602020502020306" pitchFamily="34" charset="0"/>
            </a:endParaRPr>
          </a:p>
        </p:txBody>
      </p:sp>
      <p:sp>
        <p:nvSpPr>
          <p:cNvPr id="3" name="Content Placeholder 2"/>
          <p:cNvSpPr>
            <a:spLocks noGrp="1"/>
          </p:cNvSpPr>
          <p:nvPr>
            <p:ph idx="1"/>
          </p:nvPr>
        </p:nvSpPr>
        <p:spPr/>
        <p:txBody>
          <a:bodyPr>
            <a:normAutofit fontScale="85000" lnSpcReduction="20000"/>
          </a:bodyPr>
          <a:lstStyle/>
          <a:p>
            <a:r>
              <a:rPr lang="en-US" dirty="0">
                <a:latin typeface="Berlin Sans FB" pitchFamily="34" charset="0"/>
              </a:rPr>
              <a:t>It is believed that Tenochtitlan, the capital of the Aztec Empire, was a city of over 250,000 – larger than Madrid, Paris, and </a:t>
            </a:r>
            <a:r>
              <a:rPr lang="en-US" dirty="0" smtClean="0">
                <a:latin typeface="Berlin Sans FB" pitchFamily="34" charset="0"/>
              </a:rPr>
              <a:t>London.</a:t>
            </a:r>
          </a:p>
          <a:p>
            <a:r>
              <a:rPr lang="en-US" dirty="0" smtClean="0">
                <a:latin typeface="Berlin Sans FB" pitchFamily="34" charset="0"/>
              </a:rPr>
              <a:t>The improbability that Spanish conquistador </a:t>
            </a:r>
            <a:r>
              <a:rPr lang="en-US" dirty="0" err="1" smtClean="0">
                <a:latin typeface="Berlin Sans FB" pitchFamily="34" charset="0"/>
              </a:rPr>
              <a:t>Hernan</a:t>
            </a:r>
            <a:r>
              <a:rPr lang="en-US" dirty="0" smtClean="0">
                <a:latin typeface="Berlin Sans FB" pitchFamily="34" charset="0"/>
              </a:rPr>
              <a:t> Cortes and his men could control such a vast population has led to the mischaracterization of the event historically.  Since we know the end of the story, we sometimes assume that Cortes’ men must have  been super powerful.  Neither military might nor deference alone, though, allowed Cortez to gain the advantage.  In fact, pathogens very likely played the largest role in his victorious assault on the Aztec civilization.</a:t>
            </a:r>
            <a:endParaRPr lang="en-US" dirty="0">
              <a:latin typeface="Berlin Sans FB" pitchFamily="34" charset="0"/>
            </a:endParaRPr>
          </a:p>
        </p:txBody>
      </p:sp>
    </p:spTree>
    <p:extLst>
      <p:ext uri="{BB962C8B-B14F-4D97-AF65-F5344CB8AC3E}">
        <p14:creationId xmlns:p14="http://schemas.microsoft.com/office/powerpoint/2010/main" val="3453211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First Contact and Virgin Soil Epidemics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dirty="0" smtClean="0">
                <a:latin typeface="Berlin Sans FB" pitchFamily="34" charset="0"/>
              </a:rPr>
              <a:t>It may be best to view the “discovery” of North America as an environmental and ecological event.  Historian Alfred Crosby has likened it to the crashing together of continental land masses.  It was as though Europe, Africa, and Asia physically  crashed into the Americas.  Some argue that animals, plants and disease did more to settle the North America than people actually did. </a:t>
            </a:r>
            <a:endParaRPr lang="en-US" dirty="0">
              <a:latin typeface="Berlin Sans FB" pitchFamily="34" charset="0"/>
            </a:endParaRPr>
          </a:p>
        </p:txBody>
      </p:sp>
    </p:spTree>
    <p:extLst>
      <p:ext uri="{BB962C8B-B14F-4D97-AF65-F5344CB8AC3E}">
        <p14:creationId xmlns:p14="http://schemas.microsoft.com/office/powerpoint/2010/main" val="204165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The number of indigenous people</a:t>
            </a:r>
            <a:endParaRPr lang="en-US" dirty="0">
              <a:latin typeface="Berlin Sans FB"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Berlin Sans FB" pitchFamily="34" charset="0"/>
              </a:rPr>
              <a:t>Jared Diamond, author of the book </a:t>
            </a:r>
            <a:r>
              <a:rPr lang="en-US" i="1" u="sng" dirty="0" smtClean="0">
                <a:latin typeface="Berlin Sans FB" pitchFamily="34" charset="0"/>
              </a:rPr>
              <a:t>Guns, Germs, and Steel</a:t>
            </a:r>
            <a:r>
              <a:rPr lang="en-US" dirty="0" smtClean="0">
                <a:latin typeface="Berlin Sans FB" pitchFamily="34" charset="0"/>
              </a:rPr>
              <a:t> estimates that as many as twenty million Native Americans inhabited North and South American prior to the arrival of Columbus and the Spaniards.  </a:t>
            </a:r>
          </a:p>
          <a:p>
            <a:r>
              <a:rPr lang="en-US" dirty="0" smtClean="0">
                <a:latin typeface="Berlin Sans FB" pitchFamily="34" charset="0"/>
              </a:rPr>
              <a:t>Of those, close to ninety-five percent were wiped out by smallpox and other epidemic diseases. Other historians propose that the number could easily have been much higher – perhaps as a many as one hundred million.  </a:t>
            </a:r>
          </a:p>
          <a:p>
            <a:r>
              <a:rPr lang="en-US" dirty="0" smtClean="0">
                <a:latin typeface="Berlin Sans FB" pitchFamily="34" charset="0"/>
              </a:rPr>
              <a:t>Virgin soil epidemics left the survivors of these plagues in patchwork societies – where social structure, medical traditions, and cultural values were breaking down – or at the very least enduring enormous transformations.  </a:t>
            </a:r>
          </a:p>
          <a:p>
            <a:r>
              <a:rPr lang="en-US" dirty="0" smtClean="0">
                <a:latin typeface="Berlin Sans FB" pitchFamily="34" charset="0"/>
              </a:rPr>
              <a:t>European explorers, moving into these regions during the years after these pandemics had taken their devastating toll, often did not even recognize the scale of the devastation.  They had no knowledge of these societies prior to their collapse, and could not have known the extent of their empires or their cultural presence prior to the onset of these devastating diseases.   </a:t>
            </a:r>
          </a:p>
          <a:p>
            <a:r>
              <a:rPr lang="en-US" dirty="0" smtClean="0">
                <a:latin typeface="Berlin Sans FB" pitchFamily="34" charset="0"/>
              </a:rPr>
              <a:t>What European imperialists did in pursuit of gold, out of a desire to spread Christianity, and in the name of their nations, was largely an accident of biology and geography.</a:t>
            </a:r>
            <a:endParaRPr lang="en-US" dirty="0">
              <a:latin typeface="Berlin Sans FB" pitchFamily="34" charset="0"/>
            </a:endParaRPr>
          </a:p>
        </p:txBody>
      </p:sp>
    </p:spTree>
    <p:extLst>
      <p:ext uri="{BB962C8B-B14F-4D97-AF65-F5344CB8AC3E}">
        <p14:creationId xmlns:p14="http://schemas.microsoft.com/office/powerpoint/2010/main" val="22112133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i="1" u="sng" dirty="0" smtClean="0">
                <a:latin typeface="Berlin Sans FB" pitchFamily="34" charset="0"/>
              </a:rPr>
              <a:t>The Columbian Exchange</a:t>
            </a:r>
            <a:r>
              <a:rPr lang="en-US" b="0" dirty="0" smtClean="0">
                <a:latin typeface="Berlin Sans FB" pitchFamily="34" charset="0"/>
              </a:rPr>
              <a:t>, by Alfred Crosby</a:t>
            </a:r>
            <a:endParaRPr lang="en-US" b="0" dirty="0">
              <a:latin typeface="Berlin Sans FB" pitchFamily="34" charset="0"/>
            </a:endParaRPr>
          </a:p>
        </p:txBody>
      </p:sp>
      <p:sp>
        <p:nvSpPr>
          <p:cNvPr id="6" name="Text Placeholder 5"/>
          <p:cNvSpPr>
            <a:spLocks noGrp="1"/>
          </p:cNvSpPr>
          <p:nvPr>
            <p:ph type="body" idx="2"/>
          </p:nvPr>
        </p:nvSpPr>
        <p:spPr/>
        <p:txBody>
          <a:bodyPr>
            <a:normAutofit/>
          </a:bodyPr>
          <a:lstStyle/>
          <a:p>
            <a:r>
              <a:rPr lang="en-US" sz="2000" dirty="0" smtClean="0">
                <a:latin typeface="Berlin Sans FB" pitchFamily="34" charset="0"/>
              </a:rPr>
              <a:t>The Colombian Exchange</a:t>
            </a:r>
          </a:p>
          <a:p>
            <a:endParaRPr lang="en-US" dirty="0" smtClean="0">
              <a:latin typeface="Berlin Sans FB" pitchFamily="34" charset="0"/>
            </a:endParaRPr>
          </a:p>
          <a:p>
            <a:r>
              <a:rPr lang="en-US" dirty="0" smtClean="0">
                <a:latin typeface="Berlin Sans FB" pitchFamily="34" charset="0"/>
              </a:rPr>
              <a:t>When European plants and animals were introduced to the New World, they established themselves as invader species and recreated the environment in the image of Europe. Domesticated animals in Europe - the horse, cow, pig, and sheep – had virtually no predators in the New World, and thrived.  European vegetation was transplanted as well, often taking over ecosystems before European explorers had ever seen the territory.  Most importantly, though, European diseases – smallpox, influenza, typhus, malaria, and bubonic plague, just to name a few – wreaked havoc upon Native American immune systems.  Epidemics wipe out entire societies.</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505200" y="1004990"/>
            <a:ext cx="5308392" cy="2779501"/>
          </a:xfrm>
        </p:spPr>
      </p:pic>
    </p:spTree>
    <p:extLst>
      <p:ext uri="{BB962C8B-B14F-4D97-AF65-F5344CB8AC3E}">
        <p14:creationId xmlns:p14="http://schemas.microsoft.com/office/powerpoint/2010/main" val="21673533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latin typeface="Berlin Sans FB" pitchFamily="34" charset="0"/>
              </a:rPr>
              <a:t>The Columbian Exchange and the role of Domesticated animals</a:t>
            </a:r>
            <a:endParaRPr lang="en-US" b="0" dirty="0">
              <a:latin typeface="Berlin Sans FB" pitchFamily="34" charset="0"/>
            </a:endParaRPr>
          </a:p>
        </p:txBody>
      </p:sp>
      <p:sp>
        <p:nvSpPr>
          <p:cNvPr id="3" name="Text Placeholder 2"/>
          <p:cNvSpPr>
            <a:spLocks noGrp="1"/>
          </p:cNvSpPr>
          <p:nvPr>
            <p:ph type="body" idx="2"/>
          </p:nvPr>
        </p:nvSpPr>
        <p:spPr>
          <a:xfrm>
            <a:off x="457200" y="609600"/>
            <a:ext cx="3352800" cy="4800600"/>
          </a:xfrm>
        </p:spPr>
        <p:txBody>
          <a:bodyPr>
            <a:normAutofit lnSpcReduction="10000"/>
          </a:bodyPr>
          <a:lstStyle/>
          <a:p>
            <a:r>
              <a:rPr lang="en-US" sz="1800" dirty="0" smtClean="0">
                <a:latin typeface="Berlin Sans FB" pitchFamily="34" charset="0"/>
              </a:rPr>
              <a:t>The Role of Domesticated Animals</a:t>
            </a:r>
          </a:p>
          <a:p>
            <a:endParaRPr lang="en-US" sz="1800" dirty="0">
              <a:latin typeface="Berlin Sans FB" pitchFamily="34" charset="0"/>
            </a:endParaRPr>
          </a:p>
          <a:p>
            <a:r>
              <a:rPr lang="en-US" dirty="0" smtClean="0">
                <a:latin typeface="Berlin Sans FB" pitchFamily="34" charset="0"/>
              </a:rPr>
              <a:t>Horses, cows, pigs, and sheep were critical to the success of European conquistadors in both the subjugation of foreign cultures and the establishment of colonial empires. Spanish explorers in the Caribbean often “seeded” islands with pigs and cattle – simply leaving the animals to root – so that when they returned there would be a supply of livestock.  Since there were virtually no predatory animals in North America – or at least so few that they could not wipe out the invader species – the barnyard animals thrived.  They also unwittingly spread two other European imports – the seeds of plant life and contagious diseases, which often spread from animals to humans.  Other than dogs, chickens, and llamas, Native American communities had relatively few domestic animals.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63975" y="881062"/>
            <a:ext cx="4762500" cy="4257675"/>
          </a:xfrm>
        </p:spPr>
      </p:pic>
    </p:spTree>
    <p:extLst>
      <p:ext uri="{BB962C8B-B14F-4D97-AF65-F5344CB8AC3E}">
        <p14:creationId xmlns:p14="http://schemas.microsoft.com/office/powerpoint/2010/main" val="41035039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vegetation</a:t>
            </a:r>
            <a:endParaRPr lang="en-US" b="0" dirty="0">
              <a:latin typeface="Berlin Sans FB" pitchFamily="34" charset="0"/>
            </a:endParaRPr>
          </a:p>
        </p:txBody>
      </p:sp>
      <p:sp>
        <p:nvSpPr>
          <p:cNvPr id="3" name="Text Placeholder 2"/>
          <p:cNvSpPr>
            <a:spLocks noGrp="1"/>
          </p:cNvSpPr>
          <p:nvPr>
            <p:ph type="body" idx="2"/>
          </p:nvPr>
        </p:nvSpPr>
        <p:spPr/>
        <p:txBody>
          <a:bodyPr>
            <a:normAutofit lnSpcReduction="10000"/>
          </a:bodyPr>
          <a:lstStyle/>
          <a:p>
            <a:r>
              <a:rPr lang="en-US" sz="1800" dirty="0" smtClean="0">
                <a:latin typeface="Berlin Sans FB" pitchFamily="34" charset="0"/>
              </a:rPr>
              <a:t>The Role of Plants and Vegetation </a:t>
            </a:r>
          </a:p>
          <a:p>
            <a:endParaRPr lang="en-US" dirty="0">
              <a:latin typeface="Berlin Sans FB" pitchFamily="34" charset="0"/>
            </a:endParaRPr>
          </a:p>
          <a:p>
            <a:r>
              <a:rPr lang="en-US" dirty="0" smtClean="0">
                <a:latin typeface="Berlin Sans FB" pitchFamily="34" charset="0"/>
              </a:rPr>
              <a:t>The “exchange” which took place between the “Old World” and the “New World” was not a zero sum game, but it did have implications which effected the course of history.  Among the foods which were acquired by Europeans were corn (maize), potatoes, sweet potatoes, tomatoes, and manioc (cassava).  These vegetables became important sources of caloric intake and nutrition for European populations – starvation foods.  Many nations were able to improve their overall public health as a result, including Southeastern European nations and Ireland, where diminishing farmland had begun to cause major problems in terms of supporting a growing population in times of warfare and conflict.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533400"/>
            <a:ext cx="2969772" cy="4800600"/>
          </a:xfrm>
        </p:spPr>
      </p:pic>
    </p:spTree>
    <p:extLst>
      <p:ext uri="{BB962C8B-B14F-4D97-AF65-F5344CB8AC3E}">
        <p14:creationId xmlns:p14="http://schemas.microsoft.com/office/powerpoint/2010/main" val="40149713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disease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76800"/>
          </a:xfrm>
        </p:spPr>
        <p:txBody>
          <a:bodyPr>
            <a:normAutofit fontScale="92500" lnSpcReduction="10000"/>
          </a:bodyPr>
          <a:lstStyle/>
          <a:p>
            <a:r>
              <a:rPr lang="en-US" sz="1800" dirty="0" smtClean="0">
                <a:latin typeface="Berlin Sans FB" pitchFamily="34" charset="0"/>
              </a:rPr>
              <a:t>The Role of Disease in the Columbian Exchange</a:t>
            </a:r>
          </a:p>
          <a:p>
            <a:endParaRPr lang="en-US" dirty="0">
              <a:latin typeface="Berlin Sans FB" pitchFamily="34" charset="0"/>
            </a:endParaRPr>
          </a:p>
          <a:p>
            <a:r>
              <a:rPr lang="en-US" dirty="0" smtClean="0">
                <a:latin typeface="Berlin Sans FB" pitchFamily="34" charset="0"/>
              </a:rPr>
              <a:t>Native Americans had lived in isolation from European and Asian civilizations for thousands of years, and accordingly, had not been exposed to the types of diseases which European nations had cultivated across centuries.  One of the major reasons for infectious mutations was the exchange of viruses and bacteria between humans and animals – a common occurrence where humans and animals live in close proximity.  Humans drank the milk of livestock animals, and exchanged contagious viruses and bacteria with animals unwittingly.  Europeans, who had domesticated dozens of animals, were more frequently exposed to these mutations, and therefore developed superior immune systems to their American cousins.  Native Americans, meanwhile would be subjected to waves of virgin soil epidemics in the 16</a:t>
            </a:r>
            <a:r>
              <a:rPr lang="en-US" baseline="30000" dirty="0" smtClean="0">
                <a:latin typeface="Berlin Sans FB" pitchFamily="34" charset="0"/>
              </a:rPr>
              <a:t>th</a:t>
            </a:r>
            <a:r>
              <a:rPr lang="en-US" dirty="0" smtClean="0">
                <a:latin typeface="Berlin Sans FB" pitchFamily="34" charset="0"/>
              </a:rPr>
              <a:t> and 17</a:t>
            </a:r>
            <a:r>
              <a:rPr lang="en-US" baseline="30000" dirty="0" smtClean="0">
                <a:latin typeface="Berlin Sans FB" pitchFamily="34" charset="0"/>
              </a:rPr>
              <a:t>th</a:t>
            </a:r>
            <a:r>
              <a:rPr lang="en-US" dirty="0" smtClean="0">
                <a:latin typeface="Berlin Sans FB" pitchFamily="34" charset="0"/>
              </a:rPr>
              <a:t> Centuries, decimating the population.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93918"/>
            <a:ext cx="5340350" cy="4031964"/>
          </a:xfrm>
        </p:spPr>
      </p:pic>
    </p:spTree>
    <p:extLst>
      <p:ext uri="{BB962C8B-B14F-4D97-AF65-F5344CB8AC3E}">
        <p14:creationId xmlns:p14="http://schemas.microsoft.com/office/powerpoint/2010/main" val="18543332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i="1" u="sng" dirty="0" smtClean="0">
                <a:latin typeface="Berlin Sans FB" pitchFamily="34" charset="0"/>
                <a:cs typeface="Aparajita" pitchFamily="34" charset="0"/>
              </a:rPr>
              <a:t>The Columbian Exchange  </a:t>
            </a:r>
            <a:r>
              <a:rPr lang="en-US" b="0" dirty="0" smtClean="0">
                <a:latin typeface="Berlin Sans FB" pitchFamily="34" charset="0"/>
                <a:cs typeface="Aparajita" pitchFamily="34" charset="0"/>
              </a:rPr>
              <a:t>by Dr. Alfred Crosby</a:t>
            </a:r>
            <a:endParaRPr lang="en-US" b="0" dirty="0">
              <a:latin typeface="Berlin Sans FB" pitchFamily="34" charset="0"/>
              <a:cs typeface="Aparajita" pitchFamily="34" charset="0"/>
            </a:endParaRPr>
          </a:p>
        </p:txBody>
      </p:sp>
      <p:sp>
        <p:nvSpPr>
          <p:cNvPr id="7" name="Text Placeholder 6"/>
          <p:cNvSpPr>
            <a:spLocks noGrp="1"/>
          </p:cNvSpPr>
          <p:nvPr>
            <p:ph type="body" idx="2"/>
          </p:nvPr>
        </p:nvSpPr>
        <p:spPr>
          <a:xfrm>
            <a:off x="457200" y="609600"/>
            <a:ext cx="3733800" cy="4876800"/>
          </a:xfrm>
        </p:spPr>
        <p:txBody>
          <a:bodyPr>
            <a:normAutofit/>
          </a:bodyPr>
          <a:lstStyle/>
          <a:p>
            <a:r>
              <a:rPr lang="en-US" sz="1600" i="1" u="sng" dirty="0" smtClean="0">
                <a:latin typeface="Berlin Sans FB" pitchFamily="34" charset="0"/>
              </a:rPr>
              <a:t>The Columbian Exchange</a:t>
            </a:r>
            <a:r>
              <a:rPr lang="en-US" sz="1600" dirty="0" smtClean="0">
                <a:latin typeface="Berlin Sans FB" pitchFamily="34" charset="0"/>
              </a:rPr>
              <a:t>, by Alfred Crosby</a:t>
            </a:r>
          </a:p>
          <a:p>
            <a:endParaRPr lang="en-US" sz="1600" dirty="0" smtClean="0">
              <a:latin typeface="Berlin Sans FB" pitchFamily="34" charset="0"/>
            </a:endParaRPr>
          </a:p>
          <a:p>
            <a:r>
              <a:rPr lang="en-US" sz="1600" dirty="0" smtClean="0">
                <a:latin typeface="Berlin Sans FB" pitchFamily="34" charset="0"/>
              </a:rPr>
              <a:t>Dr. Alfred Crosby was the historian who first suggested that ecological determinism played a role in the “conquest” of Europe.  His theories were dubbed “The Columbian Exchange,” and the popularity of his work has prompted greater discussion of the role of germs, seeds, and technology in the conquest of Europe.  More recently, Dr. Jared Diamond’s work, </a:t>
            </a:r>
            <a:r>
              <a:rPr lang="en-US" sz="1600" i="1" u="sng" dirty="0" smtClean="0">
                <a:latin typeface="Berlin Sans FB" pitchFamily="34" charset="0"/>
              </a:rPr>
              <a:t>Guns, Germs, and Steel </a:t>
            </a:r>
            <a:r>
              <a:rPr lang="en-US" sz="1600" dirty="0" smtClean="0">
                <a:latin typeface="Berlin Sans FB" pitchFamily="34" charset="0"/>
              </a:rPr>
              <a:t>has sought to explain the relatively easy conquest of Europe by Spanish, French, and English conquistadors by demonstrating the military superiority of fighting on horseback and the role that disease played in the conquest of empires.</a:t>
            </a:r>
            <a:endParaRPr lang="en-US" sz="1600" dirty="0">
              <a:latin typeface="Berlin Sans FB"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225341">
            <a:off x="4343233" y="490061"/>
            <a:ext cx="3486150" cy="4762500"/>
          </a:xfrm>
        </p:spPr>
      </p:pic>
    </p:spTree>
    <p:extLst>
      <p:ext uri="{BB962C8B-B14F-4D97-AF65-F5344CB8AC3E}">
        <p14:creationId xmlns:p14="http://schemas.microsoft.com/office/powerpoint/2010/main" val="12234372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1" u="sng" dirty="0" smtClean="0">
                <a:latin typeface="Berlin Sans FB" panose="020E0602020502020306" pitchFamily="34" charset="0"/>
              </a:rPr>
              <a:t>Guns, Germs, and Steel </a:t>
            </a:r>
            <a:r>
              <a:rPr lang="en-US" b="0" dirty="0" smtClean="0">
                <a:latin typeface="Berlin Sans FB" panose="020E0602020502020306" pitchFamily="34" charset="0"/>
              </a:rPr>
              <a:t>by Dr. Jarod Diamond </a:t>
            </a:r>
            <a:endParaRPr lang="en-US" b="0" dirty="0">
              <a:latin typeface="Berlin Sans FB" panose="020E0602020502020306" pitchFamily="34" charset="0"/>
            </a:endParaRPr>
          </a:p>
        </p:txBody>
      </p:sp>
      <p:sp>
        <p:nvSpPr>
          <p:cNvPr id="3" name="Text Placeholder 2"/>
          <p:cNvSpPr>
            <a:spLocks noGrp="1"/>
          </p:cNvSpPr>
          <p:nvPr>
            <p:ph type="body" idx="2"/>
          </p:nvPr>
        </p:nvSpPr>
        <p:spPr>
          <a:xfrm>
            <a:off x="457200" y="609600"/>
            <a:ext cx="3962400" cy="4876800"/>
          </a:xfrm>
        </p:spPr>
        <p:txBody>
          <a:bodyPr>
            <a:normAutofit/>
          </a:bodyPr>
          <a:lstStyle/>
          <a:p>
            <a:r>
              <a:rPr lang="en-US" sz="1800" dirty="0" smtClean="0">
                <a:latin typeface="Berlin Sans FB" pitchFamily="34" charset="0"/>
              </a:rPr>
              <a:t>Dr. Diamond’s basic thesis is that geography played decisive role in determining which cultures developed agriculturally, intellectually, and technologically.  A basic summary: because the Eurasia continent has an east-west axis and cultures were able to migrate relatively freely from point to point, the exchange of ideas was facilitated.  Trade also encouraged the spread of ideas.  Finally, it allowed pathogens to infect millions, which – although devastating in the short term – allowed European immune systems to be much better prepared for the “First Contact.” </a:t>
            </a:r>
            <a:endParaRPr lang="en-US" sz="18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660626" y="609600"/>
            <a:ext cx="3169198" cy="4800600"/>
          </a:xfrm>
        </p:spPr>
      </p:pic>
    </p:spTree>
    <p:extLst>
      <p:ext uri="{BB962C8B-B14F-4D97-AF65-F5344CB8AC3E}">
        <p14:creationId xmlns:p14="http://schemas.microsoft.com/office/powerpoint/2010/main" val="3272926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dirty="0" smtClean="0">
                <a:latin typeface="Berlin Sans FB" pitchFamily="34" charset="0"/>
              </a:rPr>
              <a:t>TRUE, without question…</a:t>
            </a:r>
            <a:endParaRPr lang="en-US" b="0" dirty="0">
              <a:latin typeface="Berlin Sans FB" pitchFamily="34" charset="0"/>
            </a:endParaRPr>
          </a:p>
        </p:txBody>
      </p:sp>
      <p:sp>
        <p:nvSpPr>
          <p:cNvPr id="6" name="Text Placeholder 5"/>
          <p:cNvSpPr>
            <a:spLocks noGrp="1"/>
          </p:cNvSpPr>
          <p:nvPr>
            <p:ph type="body" idx="2"/>
          </p:nvPr>
        </p:nvSpPr>
        <p:spPr>
          <a:xfrm>
            <a:off x="152400" y="1219200"/>
            <a:ext cx="2590800" cy="4800600"/>
          </a:xfrm>
        </p:spPr>
        <p:txBody>
          <a:bodyPr/>
          <a:lstStyle/>
          <a:p>
            <a:r>
              <a:rPr lang="en-US" dirty="0" smtClean="0">
                <a:latin typeface="Berlin Sans FB" pitchFamily="34" charset="0"/>
              </a:rPr>
              <a:t>In 1519, when Cortez and his men entered the city of Tenochtitlan, they were encountering the largest urban center they had ever seen.  Indeed, it was one of the largest anyone had ever seen.  At the time, Tenochtitlan’s population was perhaps 300,000.  At the time, London’s population was only about 90,000 – it was recovering from the plague’s destructive influence.  Madrid, the capital of Spain had a marginally healthier population of 100,000.  Nevertheless, Cortez and his men had never seen such a city, and must have been awestruck.  </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819400" y="1219200"/>
            <a:ext cx="6153359" cy="3886200"/>
          </a:xfrm>
        </p:spPr>
      </p:pic>
    </p:spTree>
    <p:extLst>
      <p:ext uri="{BB962C8B-B14F-4D97-AF65-F5344CB8AC3E}">
        <p14:creationId xmlns:p14="http://schemas.microsoft.com/office/powerpoint/2010/main" val="28627242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Cortez and the conquest of the Aztecs</a:t>
            </a:r>
            <a:endParaRPr lang="en-US" dirty="0">
              <a:latin typeface="Berlin Sans FB" pitchFamily="34" charset="0"/>
            </a:endParaRPr>
          </a:p>
        </p:txBody>
      </p:sp>
      <p:sp>
        <p:nvSpPr>
          <p:cNvPr id="6" name="Content Placeholder 5"/>
          <p:cNvSpPr>
            <a:spLocks noGrp="1"/>
          </p:cNvSpPr>
          <p:nvPr>
            <p:ph idx="1"/>
          </p:nvPr>
        </p:nvSpPr>
        <p:spPr/>
        <p:txBody>
          <a:bodyPr>
            <a:normAutofit lnSpcReduction="10000"/>
          </a:bodyPr>
          <a:lstStyle/>
          <a:p>
            <a:r>
              <a:rPr lang="en-US" dirty="0" smtClean="0">
                <a:latin typeface="Berlin Sans FB" pitchFamily="34" charset="0"/>
              </a:rPr>
              <a:t>Although Cortez brought with him less than three hundred men, his expedition was able to topple the government of an enormous empire in present day Mexico.  This despite any formal military training or a particularly complicated strategy on his part.  Tenochtitlan, the capital city of the Aztec Empire, had a population estimated at 250,000.  It was much larger than Madrid, London, or even Paris in the year 1500.  So how was Cortez able to take over the city?</a:t>
            </a:r>
            <a:endParaRPr lang="en-US" dirty="0">
              <a:latin typeface="Berlin Sans FB" pitchFamily="34" charset="0"/>
            </a:endParaRPr>
          </a:p>
        </p:txBody>
      </p:sp>
    </p:spTree>
    <p:extLst>
      <p:ext uri="{BB962C8B-B14F-4D97-AF65-F5344CB8AC3E}">
        <p14:creationId xmlns:p14="http://schemas.microsoft.com/office/powerpoint/2010/main" val="22216047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Spanish Conquistadors </a:t>
            </a:r>
            <a:endParaRPr lang="en-US" dirty="0">
              <a:latin typeface="Berlin Sans FB" pitchFamily="34" charset="0"/>
            </a:endParaRPr>
          </a:p>
        </p:txBody>
      </p:sp>
      <p:sp>
        <p:nvSpPr>
          <p:cNvPr id="3" name="Content Placeholder 2"/>
          <p:cNvSpPr>
            <a:spLocks noGrp="1"/>
          </p:cNvSpPr>
          <p:nvPr>
            <p:ph idx="1"/>
          </p:nvPr>
        </p:nvSpPr>
        <p:spPr>
          <a:xfrm>
            <a:off x="152400" y="1554162"/>
            <a:ext cx="8839200" cy="5075238"/>
          </a:xfrm>
        </p:spPr>
        <p:txBody>
          <a:bodyPr>
            <a:normAutofit fontScale="77500" lnSpcReduction="20000"/>
          </a:bodyPr>
          <a:lstStyle/>
          <a:p>
            <a:r>
              <a:rPr lang="en-US" b="1" dirty="0" smtClean="0">
                <a:latin typeface="Berlin Sans FB" pitchFamily="34" charset="0"/>
              </a:rPr>
              <a:t>Guns</a:t>
            </a:r>
            <a:r>
              <a:rPr lang="en-US" dirty="0" smtClean="0">
                <a:latin typeface="Berlin Sans FB" pitchFamily="34" charset="0"/>
              </a:rPr>
              <a:t> – the harquebus, which by today’s standards barely even qualifies as a gun at all, was used by the Spanish effectively.</a:t>
            </a:r>
          </a:p>
          <a:p>
            <a:r>
              <a:rPr lang="en-US" b="1" dirty="0" smtClean="0">
                <a:latin typeface="Berlin Sans FB" pitchFamily="34" charset="0"/>
              </a:rPr>
              <a:t>Steel</a:t>
            </a:r>
            <a:r>
              <a:rPr lang="en-US" dirty="0" smtClean="0">
                <a:latin typeface="Berlin Sans FB" pitchFamily="34" charset="0"/>
              </a:rPr>
              <a:t> – the Toledo swords and metal armor worn by the Spanish gave them a huge advantage over their rivals. </a:t>
            </a:r>
          </a:p>
          <a:p>
            <a:r>
              <a:rPr lang="en-US" b="1" dirty="0" smtClean="0">
                <a:latin typeface="Berlin Sans FB" pitchFamily="34" charset="0"/>
              </a:rPr>
              <a:t>Horses</a:t>
            </a:r>
            <a:r>
              <a:rPr lang="en-US" dirty="0" smtClean="0">
                <a:latin typeface="Berlin Sans FB" pitchFamily="34" charset="0"/>
              </a:rPr>
              <a:t> – even more critical was the advantage given to the Spanish by their ability to fight from on horseback.  Other domesticated animals provided food and labor for the Spaniards, as well.</a:t>
            </a:r>
          </a:p>
          <a:p>
            <a:r>
              <a:rPr lang="en-US" b="1" dirty="0" smtClean="0">
                <a:latin typeface="Berlin Sans FB" pitchFamily="34" charset="0"/>
              </a:rPr>
              <a:t>Disease</a:t>
            </a:r>
            <a:r>
              <a:rPr lang="en-US" dirty="0" smtClean="0">
                <a:latin typeface="Berlin Sans FB" pitchFamily="34" charset="0"/>
              </a:rPr>
              <a:t> – Smallpox, influenza, plague, typhoid, and a host of other diseases were unknown in the Americas, and the virgin soil epidemics which ensued wiped out up to 90% of the population of the American continents.  The chaos which coincided with Spanish invasions was largely a result of societies in collapse, as pandemic disease and military attack coincided. </a:t>
            </a:r>
          </a:p>
          <a:p>
            <a:endParaRPr lang="en-US" dirty="0">
              <a:latin typeface="Berlin Sans FB" pitchFamily="34" charset="0"/>
            </a:endParaRPr>
          </a:p>
        </p:txBody>
      </p:sp>
    </p:spTree>
    <p:extLst>
      <p:ext uri="{BB962C8B-B14F-4D97-AF65-F5344CB8AC3E}">
        <p14:creationId xmlns:p14="http://schemas.microsoft.com/office/powerpoint/2010/main" val="24409515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rlin Sans FB" pitchFamily="34" charset="0"/>
              </a:rPr>
              <a:t>Pizarro and the Conquest of the Incans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sz="2800" dirty="0" smtClean="0">
                <a:latin typeface="Berlin Sans FB" pitchFamily="34" charset="0"/>
              </a:rPr>
              <a:t>The Incan Empire was probably more sophisticated than the Aztecs, and certainly vast enough in scope and in power to subdue the small, patchwork army led by Francisco Pizarro which attempted to subject them in the 1530s. Atahualpa, “the Inca” who was believed to be a direct descendent of God by his people was supremely confident in his over 80,000 soldier ability to defend his empire.</a:t>
            </a:r>
          </a:p>
          <a:p>
            <a:pPr marL="0" indent="0">
              <a:buNone/>
            </a:pPr>
            <a:endParaRPr lang="en-US" dirty="0"/>
          </a:p>
        </p:txBody>
      </p:sp>
    </p:spTree>
    <p:extLst>
      <p:ext uri="{BB962C8B-B14F-4D97-AF65-F5344CB8AC3E}">
        <p14:creationId xmlns:p14="http://schemas.microsoft.com/office/powerpoint/2010/main" val="1495015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a:t>
            </a:r>
            <a:endParaRPr lang="en-US" dirty="0">
              <a:latin typeface="Berlin Sans FB" pitchFamily="34" charset="0"/>
            </a:endParaRPr>
          </a:p>
        </p:txBody>
      </p:sp>
      <p:sp>
        <p:nvSpPr>
          <p:cNvPr id="3" name="Content Placeholder 2"/>
          <p:cNvSpPr>
            <a:spLocks noGrp="1"/>
          </p:cNvSpPr>
          <p:nvPr>
            <p:ph idx="1"/>
          </p:nvPr>
        </p:nvSpPr>
        <p:spPr/>
        <p:txBody>
          <a:bodyPr/>
          <a:lstStyle/>
          <a:p>
            <a:r>
              <a:rPr lang="en-US" dirty="0" smtClean="0">
                <a:latin typeface="Berlin Sans FB" pitchFamily="34" charset="0"/>
              </a:rPr>
              <a:t>Advantages of the Europeans – Literacy and Writing.  Most Native American cultures did not have any recorded history.  Historians worked in the oral tradition, and while there were sophisticated methods of preserving history via beads, illustrations, or storytelling, there was no written account.</a:t>
            </a:r>
          </a:p>
        </p:txBody>
      </p:sp>
    </p:spTree>
    <p:extLst>
      <p:ext uri="{BB962C8B-B14F-4D97-AF65-F5344CB8AC3E}">
        <p14:creationId xmlns:p14="http://schemas.microsoft.com/office/powerpoint/2010/main" val="15996233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Part II</a:t>
            </a:r>
            <a:endParaRPr lang="en-US" dirty="0">
              <a:latin typeface="Berlin Sans FB" pitchFamily="34" charset="0"/>
            </a:endParaRPr>
          </a:p>
        </p:txBody>
      </p:sp>
      <p:sp>
        <p:nvSpPr>
          <p:cNvPr id="3" name="Content Placeholder 2"/>
          <p:cNvSpPr>
            <a:spLocks noGrp="1"/>
          </p:cNvSpPr>
          <p:nvPr>
            <p:ph idx="1"/>
          </p:nvPr>
        </p:nvSpPr>
        <p:spPr/>
        <p:txBody>
          <a:bodyPr>
            <a:normAutofit fontScale="92500"/>
          </a:bodyPr>
          <a:lstStyle/>
          <a:p>
            <a:r>
              <a:rPr lang="en-US" dirty="0" smtClean="0">
                <a:latin typeface="Berlin Sans FB" pitchFamily="34" charset="0"/>
              </a:rPr>
              <a:t>When Pizarro and his men met Atahualpa at Cajamarca, they were overwhelmingly outnumbered.  Yet, he and his men won a convincing military victory.   What factors allowed them to do so?</a:t>
            </a:r>
          </a:p>
          <a:p>
            <a:r>
              <a:rPr lang="en-US" dirty="0" smtClean="0">
                <a:latin typeface="Berlin Sans FB" pitchFamily="34" charset="0"/>
              </a:rPr>
              <a:t>What cultural differences incensed the Spanish and caused them to resort to violent conflict instead of coexistence?</a:t>
            </a:r>
          </a:p>
          <a:p>
            <a:r>
              <a:rPr lang="en-US" dirty="0">
                <a:latin typeface="Berlin Sans FB" pitchFamily="34" charset="0"/>
              </a:rPr>
              <a:t> </a:t>
            </a:r>
            <a:r>
              <a:rPr lang="en-US" dirty="0">
                <a:latin typeface="Berlin Sans FB" pitchFamily="34" charset="0"/>
                <a:hlinkClick r:id="rId2"/>
              </a:rPr>
              <a:t>http://</a:t>
            </a:r>
            <a:r>
              <a:rPr lang="en-US" dirty="0" smtClean="0">
                <a:latin typeface="Berlin Sans FB" pitchFamily="34" charset="0"/>
                <a:hlinkClick r:id="rId2"/>
              </a:rPr>
              <a:t>www.youtube.com/watch?v=udtBpQpmcYk</a:t>
            </a:r>
            <a:r>
              <a:rPr lang="en-US" dirty="0" smtClean="0">
                <a:latin typeface="Berlin Sans FB" pitchFamily="34" charset="0"/>
              </a:rPr>
              <a:t> </a:t>
            </a:r>
          </a:p>
          <a:p>
            <a:endParaRPr lang="en-US" dirty="0">
              <a:latin typeface="Berlin Sans FB" pitchFamily="34" charset="0"/>
            </a:endParaRPr>
          </a:p>
        </p:txBody>
      </p:sp>
    </p:spTree>
    <p:extLst>
      <p:ext uri="{BB962C8B-B14F-4D97-AF65-F5344CB8AC3E}">
        <p14:creationId xmlns:p14="http://schemas.microsoft.com/office/powerpoint/2010/main" val="8714925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III</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dirty="0" smtClean="0">
                <a:latin typeface="Berlin Sans FB" pitchFamily="34" charset="0"/>
              </a:rPr>
              <a:t>The role of disease – pathogens cultivated in Europe and transmitted unknowingly by Europeans to cultures that were unprepared biologically to handle them – was decisive in determining the outcome of the First Encounters between cultures.  Smallpox was especially virulent. </a:t>
            </a:r>
          </a:p>
        </p:txBody>
      </p:sp>
    </p:spTree>
    <p:extLst>
      <p:ext uri="{BB962C8B-B14F-4D97-AF65-F5344CB8AC3E}">
        <p14:creationId xmlns:p14="http://schemas.microsoft.com/office/powerpoint/2010/main" val="37774820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Dr. Alfred Crosby &amp; Dr. Jared Diamond</a:t>
            </a:r>
            <a:endParaRPr lang="en-US" dirty="0">
              <a:latin typeface="Berlin Sans FB" pitchFamily="34"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latin typeface="Berlin Sans FB" pitchFamily="34" charset="0"/>
              </a:rPr>
              <a:t>In his book, </a:t>
            </a:r>
            <a:r>
              <a:rPr lang="en-US" i="1" u="sng" dirty="0" smtClean="0">
                <a:latin typeface="Berlin Sans FB" pitchFamily="34" charset="0"/>
              </a:rPr>
              <a:t>Germs, Seeds, and Animals: Studies in Ecological History</a:t>
            </a:r>
            <a:r>
              <a:rPr lang="en-US" dirty="0" smtClean="0">
                <a:latin typeface="Berlin Sans FB" pitchFamily="34" charset="0"/>
              </a:rPr>
              <a:t>, a follow-up to </a:t>
            </a:r>
            <a:r>
              <a:rPr lang="en-US" i="1" u="sng" dirty="0" smtClean="0">
                <a:latin typeface="Berlin Sans FB" pitchFamily="34" charset="0"/>
              </a:rPr>
              <a:t>The Columbian Exchange</a:t>
            </a:r>
            <a:r>
              <a:rPr lang="en-US" dirty="0" smtClean="0">
                <a:latin typeface="Berlin Sans FB" pitchFamily="34" charset="0"/>
              </a:rPr>
              <a:t>, Alfred Crosby proposes that horses, cows, pigs, sheep, goats, and other domesticated animals – along with the seeds they carried in their fur and the germs they cultivated – did more to conquer the Americas than all of the great conquistadors of Spain or the imperialist explorers of Europe combined. Is this argument valid, or do the actions of human being have a greater impact upon history than the accidents of ecology, biology, and geography which Crosby and Diamond have identified in their work?</a:t>
            </a:r>
            <a:endParaRPr lang="en-US" dirty="0">
              <a:latin typeface="Berlin Sans FB" pitchFamily="34" charset="0"/>
            </a:endParaRPr>
          </a:p>
        </p:txBody>
      </p:sp>
    </p:spTree>
    <p:extLst>
      <p:ext uri="{BB962C8B-B14F-4D97-AF65-F5344CB8AC3E}">
        <p14:creationId xmlns:p14="http://schemas.microsoft.com/office/powerpoint/2010/main" val="1827651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Practically true.</a:t>
            </a:r>
            <a:endParaRPr lang="en-US" dirty="0"/>
          </a:p>
        </p:txBody>
      </p:sp>
      <p:sp>
        <p:nvSpPr>
          <p:cNvPr id="3" name="Text Placeholder 2"/>
          <p:cNvSpPr>
            <a:spLocks noGrp="1"/>
          </p:cNvSpPr>
          <p:nvPr>
            <p:ph type="body" idx="2"/>
          </p:nvPr>
        </p:nvSpPr>
        <p:spPr>
          <a:xfrm>
            <a:off x="152400" y="838200"/>
            <a:ext cx="3313113" cy="4572000"/>
          </a:xfrm>
        </p:spPr>
        <p:txBody>
          <a:bodyPr>
            <a:normAutofit/>
          </a:bodyPr>
          <a:lstStyle/>
          <a:p>
            <a:r>
              <a:rPr lang="en-US" sz="1600" dirty="0" smtClean="0">
                <a:latin typeface="Berlin Sans FB" pitchFamily="34" charset="0"/>
              </a:rPr>
              <a:t>Only the Mayans, a civilization which once dominated and continues to influence the Yucatan Peninsula, were able to create a written language which was passed on from generation to generation.  No North American tribes had any written language until the Cherokee invented their own alphabet to represent their language.  The Aztecs and Incans – the most influential cultures of the region at the time of first contact – had no written language.  This proved to be a major disadvantage for the indigenous people of the Americas.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57600" y="990600"/>
            <a:ext cx="5086398" cy="3810000"/>
          </a:xfrm>
        </p:spPr>
      </p:pic>
    </p:spTree>
    <p:extLst>
      <p:ext uri="{BB962C8B-B14F-4D97-AF65-F5344CB8AC3E}">
        <p14:creationId xmlns:p14="http://schemas.microsoft.com/office/powerpoint/2010/main" val="12726736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in all respects</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image of Native Americans on horseback is one which has been passed on in American history and American folklore since the establishment of the nation.  But horses were a relatively new acquisition for Native American tribes in North America, and their influence only extended to the North during the first century of the European conquest.  Indigenous people in North America were quick to adopt the horse, and tribes on the Great Plains were especially reliant upon it by the time Americans began encroaching on their territory during the 19</a:t>
            </a:r>
            <a:r>
              <a:rPr lang="en-US" sz="1600" baseline="30000" dirty="0" smtClean="0">
                <a:latin typeface="Berlin Sans FB" pitchFamily="34" charset="0"/>
              </a:rPr>
              <a:t>th</a:t>
            </a:r>
            <a:r>
              <a:rPr lang="en-US" sz="1600" dirty="0" smtClean="0">
                <a:latin typeface="Berlin Sans FB" pitchFamily="34" charset="0"/>
              </a:rPr>
              <a:t> Century.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1371600"/>
            <a:ext cx="5141205" cy="3200400"/>
          </a:xfrm>
        </p:spPr>
      </p:pic>
    </p:spTree>
    <p:extLst>
      <p:ext uri="{BB962C8B-B14F-4D97-AF65-F5344CB8AC3E}">
        <p14:creationId xmlns:p14="http://schemas.microsoft.com/office/powerpoint/2010/main" val="4997072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Sort of true, but…</a:t>
            </a:r>
            <a:endParaRPr lang="en-US" b="0" dirty="0">
              <a:latin typeface="Berlin Sans FB" pitchFamily="34" charset="0"/>
            </a:endParaRPr>
          </a:p>
        </p:txBody>
      </p:sp>
      <p:sp>
        <p:nvSpPr>
          <p:cNvPr id="3" name="Text Placeholder 2"/>
          <p:cNvSpPr>
            <a:spLocks noGrp="1"/>
          </p:cNvSpPr>
          <p:nvPr>
            <p:ph type="body" idx="2"/>
          </p:nvPr>
        </p:nvSpPr>
        <p:spPr/>
        <p:txBody>
          <a:bodyPr>
            <a:noAutofit/>
          </a:bodyPr>
          <a:lstStyle/>
          <a:p>
            <a:r>
              <a:rPr lang="en-US" sz="1600" dirty="0" smtClean="0">
                <a:latin typeface="Berlin Sans FB" pitchFamily="34" charset="0"/>
              </a:rPr>
              <a:t>The notion that Christopher Columbus discovered anything at all is questionable enough… After all, the Americas were populated by tens of millions of indigenous people.  He wasn’t even the first European to reach the Americas – that title almost certainly goes to Leif Ericson, the Viking explorer, seems to have established some sort of an outpost in Eastern Canada four or five hundred years before Columbus.  For close to 500 years, however, Columbus was hailed as the discoverer of the continent, and the man who brought Christianity to a continent of people never exposed to the Gospels.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249540" y="609600"/>
            <a:ext cx="3991370" cy="4800600"/>
          </a:xfrm>
        </p:spPr>
      </p:pic>
    </p:spTree>
    <p:extLst>
      <p:ext uri="{BB962C8B-B14F-4D97-AF65-F5344CB8AC3E}">
        <p14:creationId xmlns:p14="http://schemas.microsoft.com/office/powerpoint/2010/main" val="10603777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Although unbelievable…</a:t>
            </a:r>
            <a:endParaRPr lang="en-US" b="0" dirty="0">
              <a:latin typeface="Berlin Sans FB" pitchFamily="34" charset="0"/>
            </a:endParaRPr>
          </a:p>
        </p:txBody>
      </p:sp>
      <p:sp>
        <p:nvSpPr>
          <p:cNvPr id="3" name="Text Placeholder 2"/>
          <p:cNvSpPr>
            <a:spLocks noGrp="1"/>
          </p:cNvSpPr>
          <p:nvPr>
            <p:ph type="body" idx="2"/>
          </p:nvPr>
        </p:nvSpPr>
        <p:spPr>
          <a:xfrm>
            <a:off x="457200" y="914400"/>
            <a:ext cx="3008313" cy="4495800"/>
          </a:xfrm>
        </p:spPr>
        <p:txBody>
          <a:bodyPr>
            <a:normAutofit/>
          </a:bodyPr>
          <a:lstStyle/>
          <a:p>
            <a:r>
              <a:rPr lang="en-US" sz="1600" dirty="0" smtClean="0">
                <a:latin typeface="Berlin Sans FB" pitchFamily="34" charset="0"/>
              </a:rPr>
              <a:t>Although we know how this story came to an end, it doesn’t make the outcome any less improbable.  Cortez had less than three hundred soldier with him as he entered the largest city in the New World.  European soldiers always had certain advantages in terms of war animals, weaponry, and strategy, but none that could overcome such an overwhelming numeric disadvantage.  But other factors were at work, as well.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06825" y="940308"/>
            <a:ext cx="4876800" cy="4139184"/>
          </a:xfrm>
        </p:spPr>
      </p:pic>
    </p:spTree>
    <p:extLst>
      <p:ext uri="{BB962C8B-B14F-4D97-AF65-F5344CB8AC3E}">
        <p14:creationId xmlns:p14="http://schemas.microsoft.com/office/powerpoint/2010/main" val="3057801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First Thanksgiving is usually taught to young students as a celebration between the Pilgrims and Indians.  That Thanksgiving dinner did, in fact, take place; however, it wasn’t the first Thanksgiving in America by a longshot.  Even in our own area, Jamestown resident had a Thanksgiving of sorts at least ten years before the Pilgrims.  Remember that Jamestown was established in 1607.  The first Thanksgiving in North America was probably in 1534, near St. Augustine, Florida.  The oldest city in America is often excluded in history textbooks because it was a Spanish city.</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69804"/>
            <a:ext cx="5340350" cy="4080191"/>
          </a:xfrm>
        </p:spPr>
      </p:pic>
    </p:spTree>
    <p:extLst>
      <p:ext uri="{BB962C8B-B14F-4D97-AF65-F5344CB8AC3E}">
        <p14:creationId xmlns:p14="http://schemas.microsoft.com/office/powerpoint/2010/main" val="3079066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Jamestown was a settlement established in order to make money.  The colony was exclusively male when it was established, and no English women were allowed into the colony until 1619.  A few Englishmen married Native American women in those years; however, for the most part, the colony was devoid of the female sex.  This probably accounts for the terrible struggles the colony had during its first decade.  New England colonies, which arguably dealt with a more severe climate, tended to be healthier and more successful due to the strength of the nuclear families in the region.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87775" y="1347787"/>
            <a:ext cx="4914900" cy="3324225"/>
          </a:xfrm>
        </p:spPr>
      </p:pic>
    </p:spTree>
    <p:extLst>
      <p:ext uri="{BB962C8B-B14F-4D97-AF65-F5344CB8AC3E}">
        <p14:creationId xmlns:p14="http://schemas.microsoft.com/office/powerpoint/2010/main" val="42078926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1670</TotalTime>
  <Words>3402</Words>
  <Application>Microsoft Office PowerPoint</Application>
  <PresentationFormat>On-screen Show (4:3)</PresentationFormat>
  <Paragraphs>95</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Trek</vt:lpstr>
      <vt:lpstr>Steel, Savagery, Plague, and DOMESTICATED Animals: How Europeans Conquered the ancient civilizations of America and created a “New World.” </vt:lpstr>
      <vt:lpstr>True or false Activity: presumptions </vt:lpstr>
      <vt:lpstr>TRUE, without question…</vt:lpstr>
      <vt:lpstr>Practically true.</vt:lpstr>
      <vt:lpstr>true in all respects</vt:lpstr>
      <vt:lpstr>Sort of true, but…</vt:lpstr>
      <vt:lpstr>TRUE, Although unbelievable…</vt:lpstr>
      <vt:lpstr>false</vt:lpstr>
      <vt:lpstr>True</vt:lpstr>
      <vt:lpstr>Probably False…</vt:lpstr>
      <vt:lpstr>Definitely true</vt:lpstr>
      <vt:lpstr>false</vt:lpstr>
      <vt:lpstr>true</vt:lpstr>
      <vt:lpstr>Guns, Germs, and Steel: The decisive advantages for Europeans during the first contact…</vt:lpstr>
      <vt:lpstr>Motivation for European exploration</vt:lpstr>
      <vt:lpstr>Reasons for European Exploration – Portugal and Spain</vt:lpstr>
      <vt:lpstr>Portuguese exploration and trade in Africa, before 1500</vt:lpstr>
      <vt:lpstr>Pre-Columbian America</vt:lpstr>
      <vt:lpstr>Cahokia Mounds</vt:lpstr>
      <vt:lpstr>woodhenge</vt:lpstr>
      <vt:lpstr>The Aztecs</vt:lpstr>
      <vt:lpstr>First Contact and Virgin Soil Epidemics</vt:lpstr>
      <vt:lpstr>The number of indigenous people</vt:lpstr>
      <vt:lpstr>The Columbian Exchange, by Alfred Crosby</vt:lpstr>
      <vt:lpstr>The Columbian Exchange and the role of Domesticated animals</vt:lpstr>
      <vt:lpstr>The Columbian Exchange and the role of vegetation</vt:lpstr>
      <vt:lpstr>The Columbian Exchange and the role of disease</vt:lpstr>
      <vt:lpstr>The Columbian Exchange  by Dr. Alfred Crosby</vt:lpstr>
      <vt:lpstr>Guns, Germs, and Steel by Dr. Jarod Diamond </vt:lpstr>
      <vt:lpstr>Cortez and the conquest of the Aztecs</vt:lpstr>
      <vt:lpstr>Spanish Conquistadors </vt:lpstr>
      <vt:lpstr>Pizarro and the Conquest of the Incans</vt:lpstr>
      <vt:lpstr>Guns, Germs, and Steel – Part I</vt:lpstr>
      <vt:lpstr>Guns, Germs, and Steel, Part II</vt:lpstr>
      <vt:lpstr>Guns, Germs, and Steel – part III</vt:lpstr>
      <vt:lpstr>Dr. Alfred Crosby &amp; Dr. Jared Diamond</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Steel, Savagery, Plague, and DOMESTICATED Animals: How Europeans Conquered the ancient civilizations and created a New World.</dc:title>
  <dc:creator>Adam Henry</dc:creator>
  <cp:lastModifiedBy>Adam Henry</cp:lastModifiedBy>
  <cp:revision>44</cp:revision>
  <dcterms:created xsi:type="dcterms:W3CDTF">2013-01-07T14:39:48Z</dcterms:created>
  <dcterms:modified xsi:type="dcterms:W3CDTF">2014-01-14T18:47:26Z</dcterms:modified>
</cp:coreProperties>
</file>